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95" r:id="rId5"/>
    <p:sldId id="297" r:id="rId6"/>
    <p:sldId id="299" r:id="rId7"/>
    <p:sldId id="300" r:id="rId8"/>
    <p:sldId id="305" r:id="rId9"/>
    <p:sldId id="302" r:id="rId10"/>
    <p:sldId id="301" r:id="rId11"/>
    <p:sldId id="311" r:id="rId12"/>
    <p:sldId id="312" r:id="rId13"/>
    <p:sldId id="307" r:id="rId14"/>
    <p:sldId id="313" r:id="rId15"/>
    <p:sldId id="314" r:id="rId16"/>
    <p:sldId id="315" r:id="rId17"/>
    <p:sldId id="316" r:id="rId18"/>
    <p:sldId id="274" r:id="rId19"/>
  </p:sldIdLst>
  <p:sldSz cx="9144000" cy="5143500"/>
  <p:notesSz cx="6858000" cy="9144000"/>
  <p:embeddedFontLst>
    <p:embeddedFont>
      <p:font typeface="SimSun" panose="02010600030101010101" pitchFamily="2" charset="-122"/>
      <p:regular r:id="rId23"/>
    </p:embeddedFont>
    <p:embeddedFont>
      <p:font typeface="Roboto Black" panose="02000000000000000000"/>
      <p:bold r:id="rId24"/>
      <p:boldItalic r:id="rId25"/>
    </p:embeddedFont>
    <p:embeddedFont>
      <p:font typeface="Roboto Light" panose="02000000000000000000"/>
      <p:regular r:id="rId26"/>
    </p:embeddedFont>
    <p:embeddedFont>
      <p:font typeface="Roboto Black" panose="02000000000000000000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OPENING 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 panose="02000000000000000000"/>
              <a:buNone/>
              <a:defRPr sz="30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 panose="02000000000000000000"/>
              <a:buNone/>
              <a:defRPr sz="3000" b="0">
                <a:solidFill>
                  <a:srgbClr val="0E2A47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15"/>
          <p:cNvSpPr txBox="1"/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chemeClr val="accent1"/>
        </a:solidFill>
        <a:effectLst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6"/>
          <p:cNvSpPr txBox="1"/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 panose="02000000000000000000"/>
              <a:buNone/>
              <a:defRPr sz="3000" b="0">
                <a:solidFill>
                  <a:srgbClr val="161234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bg>
      <p:bgPr>
        <a:solidFill>
          <a:srgbClr val="FFFFFF"/>
        </a:solidFill>
        <a:effectLst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 panose="02000000000000000000"/>
              <a:buNone/>
              <a:defRPr sz="36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 panose="00000009000000000000"/>
              <a:buNone/>
              <a:defRPr sz="1200">
                <a:solidFill>
                  <a:srgbClr val="FFFFFF"/>
                </a:solidFill>
                <a:latin typeface="Roboto Mono Thin" panose="00000009000000000000"/>
                <a:ea typeface="Roboto Mono Thin" panose="00000009000000000000"/>
                <a:cs typeface="Roboto Mono Thin" panose="00000009000000000000"/>
                <a:sym typeface="Roboto Mono Thin" panose="00000009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 panose="00000009000000000000"/>
              <a:buNone/>
              <a:defRPr sz="1200">
                <a:solidFill>
                  <a:srgbClr val="FFFFFF"/>
                </a:solidFill>
                <a:latin typeface="Roboto Mono Thin" panose="00000009000000000000"/>
                <a:ea typeface="Roboto Mono Thin" panose="00000009000000000000"/>
                <a:cs typeface="Roboto Mono Thin" panose="00000009000000000000"/>
                <a:sym typeface="Roboto Mono Thin" panose="00000009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 panose="00000009000000000000"/>
              <a:buNone/>
              <a:defRPr sz="1200">
                <a:solidFill>
                  <a:srgbClr val="FFFFFF"/>
                </a:solidFill>
                <a:latin typeface="Roboto Mono Thin" panose="00000009000000000000"/>
                <a:ea typeface="Roboto Mono Thin" panose="00000009000000000000"/>
                <a:cs typeface="Roboto Mono Thin" panose="00000009000000000000"/>
                <a:sym typeface="Roboto Mono Thin" panose="00000009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 panose="00000009000000000000"/>
              <a:buNone/>
              <a:defRPr sz="1200">
                <a:solidFill>
                  <a:srgbClr val="FFFFFF"/>
                </a:solidFill>
                <a:latin typeface="Roboto Mono Thin" panose="00000009000000000000"/>
                <a:ea typeface="Roboto Mono Thin" panose="00000009000000000000"/>
                <a:cs typeface="Roboto Mono Thin" panose="00000009000000000000"/>
                <a:sym typeface="Roboto Mono Thin" panose="00000009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 panose="00000009000000000000"/>
              <a:buNone/>
              <a:defRPr sz="1200">
                <a:solidFill>
                  <a:srgbClr val="FFFFFF"/>
                </a:solidFill>
                <a:latin typeface="Roboto Mono Thin" panose="00000009000000000000"/>
                <a:ea typeface="Roboto Mono Thin" panose="00000009000000000000"/>
                <a:cs typeface="Roboto Mono Thin" panose="00000009000000000000"/>
                <a:sym typeface="Roboto Mono Thin" panose="00000009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 panose="00000009000000000000"/>
              <a:buNone/>
              <a:defRPr sz="1200">
                <a:solidFill>
                  <a:srgbClr val="FFFFFF"/>
                </a:solidFill>
                <a:latin typeface="Roboto Mono Thin" panose="00000009000000000000"/>
                <a:ea typeface="Roboto Mono Thin" panose="00000009000000000000"/>
                <a:cs typeface="Roboto Mono Thin" panose="00000009000000000000"/>
                <a:sym typeface="Roboto Mono Thin" panose="00000009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 panose="00000009000000000000"/>
              <a:buNone/>
              <a:defRPr sz="1200">
                <a:solidFill>
                  <a:srgbClr val="FFFFFF"/>
                </a:solidFill>
                <a:latin typeface="Roboto Mono Thin" panose="00000009000000000000"/>
                <a:ea typeface="Roboto Mono Thin" panose="00000009000000000000"/>
                <a:cs typeface="Roboto Mono Thin" panose="00000009000000000000"/>
                <a:sym typeface="Roboto Mono Thin" panose="00000009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 panose="00000009000000000000"/>
              <a:buNone/>
              <a:defRPr sz="1200">
                <a:solidFill>
                  <a:srgbClr val="FFFFFF"/>
                </a:solidFill>
                <a:latin typeface="Roboto Mono Thin" panose="00000009000000000000"/>
                <a:ea typeface="Roboto Mono Thin" panose="00000009000000000000"/>
                <a:cs typeface="Roboto Mono Thin" panose="00000009000000000000"/>
                <a:sym typeface="Roboto Mono Thin" panose="00000009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 panose="02000000000000000000"/>
              <a:buNone/>
              <a:defRPr sz="280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ctrTitle"/>
          </p:nvPr>
        </p:nvSpPr>
        <p:spPr>
          <a:xfrm>
            <a:off x="3281680" y="1032510"/>
            <a:ext cx="5409565" cy="2250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200" dirty="0">
                <a:solidFill>
                  <a:schemeClr val="bg1"/>
                </a:solidFill>
                <a:sym typeface="+mn-ea"/>
              </a:rPr>
              <a:t>THIẾT KẾ VÀ LẬP TRÌNH </a:t>
            </a:r>
            <a:br>
              <a:rPr lang="vi-VN" altLang="en-US" sz="3200" dirty="0">
                <a:solidFill>
                  <a:schemeClr val="bg1"/>
                </a:solidFill>
              </a:rPr>
            </a:br>
            <a:r>
              <a:rPr lang="vi-VN" altLang="en-US" sz="3200" dirty="0">
                <a:solidFill>
                  <a:schemeClr val="bg1"/>
                </a:solidFill>
                <a:sym typeface="+mn-ea"/>
              </a:rPr>
              <a:t>BỘ GIẢ LẬP ĐIỀU KHIỂN </a:t>
            </a:r>
            <a:br>
              <a:rPr lang="vi-VN" altLang="en-US" sz="3200" dirty="0">
                <a:solidFill>
                  <a:schemeClr val="bg1"/>
                </a:solidFill>
              </a:rPr>
            </a:br>
            <a:r>
              <a:rPr lang="vi-VN" altLang="en-US" sz="3200" dirty="0">
                <a:solidFill>
                  <a:schemeClr val="bg1"/>
                </a:solidFill>
              </a:rPr>
              <a:t> </a:t>
            </a:r>
            <a:r>
              <a:rPr lang="vi-VN" altLang="en-US" sz="3200" dirty="0">
                <a:solidFill>
                  <a:schemeClr val="bg1"/>
                </a:solidFill>
                <a:sym typeface="+mn-ea"/>
              </a:rPr>
              <a:t>TỪ XA ĐIỀU HÒA </a:t>
            </a:r>
            <a:r>
              <a:rPr lang="vi-VN" altLang="en-US" sz="3200">
                <a:solidFill>
                  <a:schemeClr val="bg1"/>
                </a:solidFill>
                <a:sym typeface="+mn-ea"/>
              </a:rPr>
              <a:t>NHIỆT ĐỘ</a:t>
            </a:r>
            <a:endParaRPr lang="vi-VN" altLang="en-US" sz="3200">
              <a:solidFill>
                <a:schemeClr val="bg1"/>
              </a:solidFill>
              <a:sym typeface="+mn-ea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1162432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22"/>
          <p:cNvSpPr/>
          <p:nvPr/>
        </p:nvSpPr>
        <p:spPr>
          <a:xfrm>
            <a:off x="2394072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22"/>
          <p:cNvSpPr/>
          <p:nvPr/>
        </p:nvSpPr>
        <p:spPr>
          <a:xfrm>
            <a:off x="2482709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22"/>
          <p:cNvSpPr/>
          <p:nvPr/>
        </p:nvSpPr>
        <p:spPr>
          <a:xfrm>
            <a:off x="2548408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22"/>
          <p:cNvSpPr/>
          <p:nvPr/>
        </p:nvSpPr>
        <p:spPr>
          <a:xfrm>
            <a:off x="2302387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22"/>
          <p:cNvSpPr/>
          <p:nvPr/>
        </p:nvSpPr>
        <p:spPr>
          <a:xfrm>
            <a:off x="-1302406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22"/>
          <p:cNvSpPr/>
          <p:nvPr/>
        </p:nvSpPr>
        <p:spPr>
          <a:xfrm>
            <a:off x="-1039565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22"/>
          <p:cNvSpPr/>
          <p:nvPr/>
        </p:nvSpPr>
        <p:spPr>
          <a:xfrm>
            <a:off x="-44780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22"/>
          <p:cNvSpPr/>
          <p:nvPr/>
        </p:nvSpPr>
        <p:spPr>
          <a:xfrm>
            <a:off x="917923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22"/>
          <p:cNvSpPr/>
          <p:nvPr/>
        </p:nvSpPr>
        <p:spPr>
          <a:xfrm>
            <a:off x="917923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22"/>
          <p:cNvSpPr/>
          <p:nvPr/>
        </p:nvSpPr>
        <p:spPr>
          <a:xfrm>
            <a:off x="917923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22"/>
          <p:cNvSpPr/>
          <p:nvPr/>
        </p:nvSpPr>
        <p:spPr>
          <a:xfrm>
            <a:off x="917923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22"/>
          <p:cNvSpPr/>
          <p:nvPr/>
        </p:nvSpPr>
        <p:spPr>
          <a:xfrm>
            <a:off x="917923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22"/>
          <p:cNvSpPr/>
          <p:nvPr/>
        </p:nvSpPr>
        <p:spPr>
          <a:xfrm>
            <a:off x="917923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22"/>
          <p:cNvSpPr/>
          <p:nvPr/>
        </p:nvSpPr>
        <p:spPr>
          <a:xfrm>
            <a:off x="917923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22"/>
          <p:cNvSpPr/>
          <p:nvPr/>
        </p:nvSpPr>
        <p:spPr>
          <a:xfrm>
            <a:off x="917923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22"/>
          <p:cNvSpPr/>
          <p:nvPr/>
        </p:nvSpPr>
        <p:spPr>
          <a:xfrm>
            <a:off x="-1018161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22"/>
          <p:cNvSpPr/>
          <p:nvPr/>
        </p:nvSpPr>
        <p:spPr>
          <a:xfrm>
            <a:off x="-1018161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22"/>
          <p:cNvSpPr/>
          <p:nvPr/>
        </p:nvSpPr>
        <p:spPr>
          <a:xfrm>
            <a:off x="-1018161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22"/>
          <p:cNvSpPr/>
          <p:nvPr/>
        </p:nvSpPr>
        <p:spPr>
          <a:xfrm>
            <a:off x="1032523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2"/>
          <p:cNvSpPr/>
          <p:nvPr/>
        </p:nvSpPr>
        <p:spPr>
          <a:xfrm>
            <a:off x="-515418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22"/>
          <p:cNvSpPr/>
          <p:nvPr/>
        </p:nvSpPr>
        <p:spPr>
          <a:xfrm>
            <a:off x="-1051802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22"/>
          <p:cNvSpPr/>
          <p:nvPr/>
        </p:nvSpPr>
        <p:spPr>
          <a:xfrm>
            <a:off x="1529172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22"/>
          <p:cNvSpPr/>
          <p:nvPr/>
        </p:nvSpPr>
        <p:spPr>
          <a:xfrm>
            <a:off x="1309114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22"/>
          <p:cNvSpPr/>
          <p:nvPr/>
        </p:nvSpPr>
        <p:spPr>
          <a:xfrm>
            <a:off x="2262651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2"/>
          <p:cNvSpPr/>
          <p:nvPr/>
        </p:nvSpPr>
        <p:spPr>
          <a:xfrm>
            <a:off x="-333584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22"/>
          <p:cNvSpPr/>
          <p:nvPr/>
        </p:nvSpPr>
        <p:spPr>
          <a:xfrm>
            <a:off x="2834164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22"/>
          <p:cNvSpPr/>
          <p:nvPr/>
        </p:nvSpPr>
        <p:spPr>
          <a:xfrm>
            <a:off x="144709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2"/>
          <p:cNvSpPr/>
          <p:nvPr/>
        </p:nvSpPr>
        <p:spPr>
          <a:xfrm>
            <a:off x="2502553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22"/>
          <p:cNvSpPr/>
          <p:nvPr/>
        </p:nvSpPr>
        <p:spPr>
          <a:xfrm>
            <a:off x="2251949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22"/>
          <p:cNvSpPr/>
          <p:nvPr/>
        </p:nvSpPr>
        <p:spPr>
          <a:xfrm>
            <a:off x="2683356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22"/>
          <p:cNvSpPr/>
          <p:nvPr/>
        </p:nvSpPr>
        <p:spPr>
          <a:xfrm>
            <a:off x="3130622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22"/>
          <p:cNvSpPr/>
          <p:nvPr/>
        </p:nvSpPr>
        <p:spPr>
          <a:xfrm>
            <a:off x="2826510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22"/>
          <p:cNvSpPr/>
          <p:nvPr/>
        </p:nvSpPr>
        <p:spPr>
          <a:xfrm>
            <a:off x="2282519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22"/>
          <p:cNvSpPr/>
          <p:nvPr/>
        </p:nvSpPr>
        <p:spPr>
          <a:xfrm>
            <a:off x="3164335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22"/>
          <p:cNvSpPr/>
          <p:nvPr/>
        </p:nvSpPr>
        <p:spPr>
          <a:xfrm>
            <a:off x="2546872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22"/>
          <p:cNvSpPr/>
          <p:nvPr/>
        </p:nvSpPr>
        <p:spPr>
          <a:xfrm>
            <a:off x="3115098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22"/>
          <p:cNvSpPr/>
          <p:nvPr/>
        </p:nvSpPr>
        <p:spPr>
          <a:xfrm>
            <a:off x="254726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" name="Google Shape;171;p22"/>
          <p:cNvSpPr/>
          <p:nvPr/>
        </p:nvSpPr>
        <p:spPr>
          <a:xfrm>
            <a:off x="1309114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22"/>
          <p:cNvSpPr/>
          <p:nvPr/>
        </p:nvSpPr>
        <p:spPr>
          <a:xfrm>
            <a:off x="1886746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22"/>
          <p:cNvSpPr/>
          <p:nvPr/>
        </p:nvSpPr>
        <p:spPr>
          <a:xfrm>
            <a:off x="2883066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22"/>
          <p:cNvSpPr/>
          <p:nvPr/>
        </p:nvSpPr>
        <p:spPr>
          <a:xfrm>
            <a:off x="262380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22"/>
          <p:cNvSpPr/>
          <p:nvPr/>
        </p:nvSpPr>
        <p:spPr>
          <a:xfrm>
            <a:off x="407550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22"/>
          <p:cNvSpPr/>
          <p:nvPr/>
        </p:nvSpPr>
        <p:spPr>
          <a:xfrm>
            <a:off x="2860127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22"/>
          <p:cNvSpPr/>
          <p:nvPr/>
        </p:nvSpPr>
        <p:spPr>
          <a:xfrm>
            <a:off x="-226614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22"/>
          <p:cNvSpPr/>
          <p:nvPr/>
        </p:nvSpPr>
        <p:spPr>
          <a:xfrm>
            <a:off x="-1924332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22"/>
          <p:cNvSpPr/>
          <p:nvPr/>
        </p:nvSpPr>
        <p:spPr>
          <a:xfrm>
            <a:off x="2369621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22"/>
          <p:cNvSpPr/>
          <p:nvPr/>
        </p:nvSpPr>
        <p:spPr>
          <a:xfrm>
            <a:off x="2132766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p22"/>
          <p:cNvSpPr/>
          <p:nvPr/>
        </p:nvSpPr>
        <p:spPr>
          <a:xfrm>
            <a:off x="-907688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22"/>
          <p:cNvSpPr/>
          <p:nvPr/>
        </p:nvSpPr>
        <p:spPr>
          <a:xfrm>
            <a:off x="2612594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22"/>
          <p:cNvSpPr/>
          <p:nvPr/>
        </p:nvSpPr>
        <p:spPr>
          <a:xfrm>
            <a:off x="2799011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22"/>
          <p:cNvSpPr/>
          <p:nvPr/>
        </p:nvSpPr>
        <p:spPr>
          <a:xfrm>
            <a:off x="2702743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2"/>
          <p:cNvSpPr/>
          <p:nvPr/>
        </p:nvSpPr>
        <p:spPr>
          <a:xfrm>
            <a:off x="2574394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22"/>
          <p:cNvSpPr/>
          <p:nvPr/>
        </p:nvSpPr>
        <p:spPr>
          <a:xfrm>
            <a:off x="2574394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22"/>
          <p:cNvSpPr/>
          <p:nvPr/>
        </p:nvSpPr>
        <p:spPr>
          <a:xfrm>
            <a:off x="2696625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22"/>
          <p:cNvSpPr/>
          <p:nvPr/>
        </p:nvSpPr>
        <p:spPr>
          <a:xfrm>
            <a:off x="2829581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2"/>
          <p:cNvSpPr/>
          <p:nvPr/>
        </p:nvSpPr>
        <p:spPr>
          <a:xfrm>
            <a:off x="2993083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22"/>
          <p:cNvSpPr/>
          <p:nvPr/>
        </p:nvSpPr>
        <p:spPr>
          <a:xfrm>
            <a:off x="2725664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1460" y="5270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MẠCH PHÁT HỒNG 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NGOẠI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1042670" y="699770"/>
            <a:ext cx="2903220" cy="3557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1689735" y="4379595"/>
            <a:ext cx="16014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>
              <a:buClr>
                <a:srgbClr val="FFFFFF"/>
              </a:buClr>
              <a:buSzPct val="120000"/>
              <a:buFont typeface="Arial" panose="020B0604020202020204" pitchFamily="34" charset="0"/>
              <a:buNone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Mặt trước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146800" y="4379595"/>
            <a:ext cx="13195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>
              <a:buClr>
                <a:srgbClr val="FFFFFF"/>
              </a:buClr>
              <a:buSzPct val="120000"/>
              <a:buFont typeface="Arial" panose="020B0604020202020204" pitchFamily="34" charset="0"/>
              <a:buNone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Mặt sau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5362575" y="694055"/>
            <a:ext cx="2813050" cy="3563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2095" y="4127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LƯU ĐỒ THUẬT TOÁN LẬP 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TRÌNH NÚT ON/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OFF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915670"/>
            <a:ext cx="5410200" cy="3967480"/>
          </a:xfrm>
          <a:prstGeom prst="round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654040" y="484505"/>
            <a:ext cx="4270375" cy="376237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ON/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OFF sẽ có 1 mảng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marL="0" indent="0" algn="l">
              <a:buNone/>
            </a:pP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tương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ứng rawDataON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marL="0" indent="0" algn="l">
              <a:buNone/>
            </a:pP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và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rawDataOFF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marL="0" indent="0" algn="l">
              <a:buNone/>
            </a:pP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Lưu đồ và lập trình 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marL="0" indent="0" algn="l">
              <a:buNone/>
            </a:pP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ON/OFF tương đương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marL="0" indent="0" algn="l">
              <a:buNone/>
            </a:pP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 nhau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2095" y="4127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LẬP 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TRÌNH NÚT ON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Rounded Rectangle 13"/>
          <p:cNvSpPr/>
          <p:nvPr/>
        </p:nvSpPr>
        <p:spPr>
          <a:xfrm>
            <a:off x="5654040" y="484505"/>
            <a:ext cx="4270375" cy="376237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pic>
        <p:nvPicPr>
          <p:cNvPr id="2" name="Picture 1" descr="codeon"/>
          <p:cNvPicPr>
            <a:picLocks noChangeAspect="1"/>
          </p:cNvPicPr>
          <p:nvPr/>
        </p:nvPicPr>
        <p:blipFill>
          <a:blip r:embed="rId1"/>
          <a:srcRect l="4082" t="33157" r="453" b="6824"/>
          <a:stretch>
            <a:fillRect/>
          </a:stretch>
        </p:blipFill>
        <p:spPr>
          <a:xfrm>
            <a:off x="776605" y="987425"/>
            <a:ext cx="7983855" cy="3863975"/>
          </a:xfrm>
          <a:prstGeom prst="round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99795" y="4121785"/>
            <a:ext cx="7553325" cy="87503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3" grpId="0" bldLvl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180340" y="41275"/>
            <a:ext cx="8891905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LƯU ĐỒ THUẬT TOÁN LẬP TRÌNH NÚT TEMP+/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TEMP-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Rounded Rectangle 13"/>
          <p:cNvSpPr/>
          <p:nvPr/>
        </p:nvSpPr>
        <p:spPr>
          <a:xfrm>
            <a:off x="5654040" y="484505"/>
            <a:ext cx="4270375" cy="376237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99795" y="4121785"/>
            <a:ext cx="7553325" cy="87503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1684"/>
          <a:stretch>
            <a:fillRect/>
          </a:stretch>
        </p:blipFill>
        <p:spPr>
          <a:xfrm>
            <a:off x="181610" y="771525"/>
            <a:ext cx="4966335" cy="4370705"/>
          </a:xfrm>
          <a:prstGeom prst="round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69900" y="2715260"/>
            <a:ext cx="1800225" cy="5759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3390" y="3990340"/>
            <a:ext cx="1800225" cy="575945"/>
          </a:xfrm>
          <a:prstGeom prst="round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98370" y="1131570"/>
            <a:ext cx="4270375" cy="376237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r>
              <a:rPr lang="vi-VN" altLang="en-US" sz="2000">
                <a:solidFill>
                  <a:srgbClr val="FF0000"/>
                </a:solidFill>
                <a:latin typeface="Roboto Black" panose="02000000000000000000" charset="0"/>
                <a:cs typeface="Roboto Black" panose="02000000000000000000" charset="0"/>
              </a:rPr>
              <a:t> NHIỆT ĐỘ</a:t>
            </a:r>
            <a:endParaRPr lang="vi-VN" altLang="en-US" sz="2000">
              <a:solidFill>
                <a:srgbClr val="FF0000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41880" y="3723640"/>
            <a:ext cx="4270375" cy="100139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r>
              <a:rPr lang="vi-VN" altLang="en-US" sz="2000">
                <a:solidFill>
                  <a:srgbClr val="0070C0"/>
                </a:solidFill>
                <a:latin typeface="Roboto Black" panose="02000000000000000000" charset="0"/>
                <a:cs typeface="Roboto Black" panose="02000000000000000000" charset="0"/>
              </a:rPr>
              <a:t>CHECKSUM</a:t>
            </a:r>
            <a:endParaRPr lang="vi-VN" altLang="en-US" sz="2000">
              <a:solidFill>
                <a:srgbClr val="0070C0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30775" y="1042035"/>
            <a:ext cx="4918710" cy="376237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- Lưu đồ và lập trình </a:t>
            </a:r>
            <a:endParaRPr lang="vi-VN" altLang="en-US" sz="22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marL="0" indent="0" algn="l">
              <a:buNone/>
            </a:pP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ON/OFF tương tự nhau</a:t>
            </a:r>
            <a:endParaRPr lang="vi-VN" altLang="en-US" sz="22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  <a:sym typeface="+mn-ea"/>
            </a:endParaRPr>
          </a:p>
          <a:p>
            <a:pPr marL="0" indent="0" algn="l">
              <a:buNone/>
            </a:pPr>
            <a:b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</a:b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Gửi tín hiệu theo 5 bước:</a:t>
            </a:r>
            <a:endParaRPr lang="vi-VN" altLang="en-US" sz="22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marL="0" indent="0" algn="l">
              <a:buNone/>
            </a:pP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B1: </a:t>
            </a: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rawTemp[0]-r</a:t>
            </a: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awTemp[33]</a:t>
            </a:r>
            <a:endParaRPr lang="vi-VN" altLang="en-US" sz="22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  <a:sym typeface="+mn-ea"/>
            </a:endParaRPr>
          </a:p>
          <a:p>
            <a:pPr marL="0" indent="0" algn="l">
              <a:buNone/>
            </a:pP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B2: rawTemp[34]-r</a:t>
            </a: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awTemp[</a:t>
            </a: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41]</a:t>
            </a:r>
            <a:endParaRPr lang="vi-VN" altLang="en-US" sz="22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  <a:sym typeface="+mn-ea"/>
            </a:endParaRPr>
          </a:p>
          <a:p>
            <a:pPr marL="0" indent="0" algn="l">
              <a:buNone/>
            </a:pP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B3: </a:t>
            </a: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rawTemp[42]-rawTemp[4</a:t>
            </a: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9]</a:t>
            </a:r>
            <a:endParaRPr lang="vi-VN" altLang="en-US" sz="22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  <a:sym typeface="+mn-ea"/>
            </a:endParaRPr>
          </a:p>
          <a:p>
            <a:pPr marL="0" indent="0" algn="l">
              <a:buNone/>
            </a:pP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B4: rawTemp[50]-rawTemp[5</a:t>
            </a: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7]</a:t>
            </a:r>
            <a:endParaRPr lang="vi-VN" altLang="en-US" sz="22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  <a:sym typeface="+mn-ea"/>
            </a:endParaRPr>
          </a:p>
          <a:p>
            <a:pPr marL="0" indent="0" algn="l">
              <a:buNone/>
            </a:pP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B5: Xung kết thúc 480us</a:t>
            </a:r>
            <a:endParaRPr lang="vi-VN" altLang="en-US" sz="22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marL="0" indent="0" algn="l">
              <a:buNone/>
            </a:pP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(</a:t>
            </a: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rawTemp[</a:t>
            </a:r>
            <a:r>
              <a:rPr lang="vi-VN" altLang="en-US" sz="22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58])</a:t>
            </a:r>
            <a:endParaRPr lang="vi-VN" altLang="en-US" sz="22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3" grpId="0" bldLvl="0" animBg="1"/>
      <p:bldP spid="3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2095" y="4127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GỬI THÔNG TIN NHIỆT ĐỘ (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B2)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Rounded Rectangle 13"/>
          <p:cNvSpPr/>
          <p:nvPr/>
        </p:nvSpPr>
        <p:spPr>
          <a:xfrm>
            <a:off x="5723890" y="483235"/>
            <a:ext cx="4270375" cy="376237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pic>
        <p:nvPicPr>
          <p:cNvPr id="2" name="Picture 1" descr="3441temp"/>
          <p:cNvPicPr>
            <a:picLocks noChangeAspect="1"/>
          </p:cNvPicPr>
          <p:nvPr/>
        </p:nvPicPr>
        <p:blipFill>
          <a:blip r:embed="rId1"/>
          <a:srcRect l="1334" r="2645"/>
          <a:stretch>
            <a:fillRect/>
          </a:stretch>
        </p:blipFill>
        <p:spPr>
          <a:xfrm>
            <a:off x="252095" y="770890"/>
            <a:ext cx="4426585" cy="4331335"/>
          </a:xfrm>
          <a:prstGeom prst="round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87900" y="985520"/>
            <a:ext cx="4270375" cy="376237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Phần checksum (B4) tương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tự 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9" grpId="0" bldLvl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2095" y="4127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LẬP TRÌNH NÚT 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VOL-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Rounded Rectangle 13"/>
          <p:cNvSpPr/>
          <p:nvPr/>
        </p:nvSpPr>
        <p:spPr>
          <a:xfrm>
            <a:off x="5654040" y="484505"/>
            <a:ext cx="4270375" cy="376237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99795" y="4121785"/>
            <a:ext cx="7553325" cy="87503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0" indent="0" algn="l">
              <a:buNone/>
            </a:pP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pic>
        <p:nvPicPr>
          <p:cNvPr id="2" name="Picture 1" descr="codetemp"/>
          <p:cNvPicPr>
            <a:picLocks noChangeAspect="1"/>
          </p:cNvPicPr>
          <p:nvPr/>
        </p:nvPicPr>
        <p:blipFill>
          <a:blip r:embed="rId1"/>
          <a:srcRect l="2064" r="2385"/>
          <a:stretch>
            <a:fillRect/>
          </a:stretch>
        </p:blipFill>
        <p:spPr>
          <a:xfrm>
            <a:off x="755650" y="843280"/>
            <a:ext cx="7658100" cy="408495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3" grpId="0" bldLvl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/>
          <p:nvPr>
            <p:ph type="ctrTitle"/>
          </p:nvPr>
        </p:nvSpPr>
        <p:spPr>
          <a:xfrm>
            <a:off x="3818255" y="3156585"/>
            <a:ext cx="5613400" cy="1221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THANKS</a:t>
            </a:r>
            <a:br>
              <a:rPr lang="en-US" sz="7200"/>
            </a:br>
            <a:r>
              <a:rPr lang="vi-VN" altLang="en-US" sz="7200"/>
              <a:t>FOR LISTENING</a:t>
            </a:r>
            <a:r>
              <a:rPr lang="en-US" sz="7200"/>
              <a:t>!</a:t>
            </a:r>
            <a:endParaRPr lang="en-US" sz="720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10471" y="-138252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70985" y="4805263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6135" y="3224313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8135" y="3038863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63685" y="2612938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6335" y="4410413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9410" y="5044063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4115" y="4240197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8885" y="2789663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6110" y="3649388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755015" y="768985"/>
            <a:ext cx="21583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vi-VN" altLang="en-US" sz="4000">
                <a:solidFill>
                  <a:schemeClr val="bg1"/>
                </a:solidFill>
                <a:sym typeface="+mn-ea"/>
              </a:rPr>
              <a:t>NHÓM 3</a:t>
            </a:r>
            <a:endParaRPr lang="vi-VN" altLang="en-US" sz="40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10870" y="2054225"/>
            <a:ext cx="2763520" cy="2245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None/>
            </a:pPr>
            <a:r>
              <a:rPr lang="vi-VN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Đoàn Quang Lưu</a:t>
            </a:r>
            <a:endParaRPr lang="vi-V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endParaRPr lang="vi-V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r>
              <a:rPr lang="vi-VN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Lê Quang Huy</a:t>
            </a:r>
            <a:endParaRPr lang="vi-V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endParaRPr lang="vi-V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r>
              <a:rPr lang="vi-VN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Đặng Trường Giang</a:t>
            </a:r>
            <a:endParaRPr lang="vi-V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endParaRPr lang="vi-VN" altLang="en-US" sz="2000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vi-VN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Nguyễn Bá Trung Hiếu</a:t>
            </a:r>
            <a:endParaRPr lang="vi-V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859020" y="2054225"/>
            <a:ext cx="1310640" cy="25533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None/>
            </a:pPr>
            <a:r>
              <a:rPr lang="vi-VN" alt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20203884</a:t>
            </a:r>
            <a:endParaRPr lang="vi-V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endParaRPr lang="vi-V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20200273</a:t>
            </a:r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endParaRPr lang="en-US" sz="2000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20200183</a:t>
            </a:r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endParaRPr lang="en-US" sz="2000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20200224</a:t>
            </a:r>
            <a:endParaRPr lang="en-US" sz="2000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endParaRPr lang="en-US" sz="2000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787265" y="768985"/>
            <a:ext cx="16230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vi-VN" altLang="en-US" sz="4000">
                <a:solidFill>
                  <a:schemeClr val="bg1"/>
                </a:solidFill>
                <a:sym typeface="+mn-ea"/>
              </a:rPr>
              <a:t>MSSV</a:t>
            </a:r>
            <a:endParaRPr lang="vi-VN" altLang="en-US" sz="4000">
              <a:solidFill>
                <a:schemeClr val="bg1"/>
              </a:solidFill>
              <a:sym typeface="+mn-e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6725" y="1708150"/>
            <a:ext cx="6409055" cy="2952115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9" name="Google Shape;1129;p40"/>
          <p:cNvSpPr/>
          <p:nvPr/>
        </p:nvSpPr>
        <p:spPr>
          <a:xfrm flipH="1">
            <a:off x="7020207" y="555346"/>
            <a:ext cx="877917" cy="465415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6" name="Google Shape;1186;p40"/>
          <p:cNvSpPr/>
          <p:nvPr/>
        </p:nvSpPr>
        <p:spPr>
          <a:xfrm flipH="1">
            <a:off x="8675842" y="483444"/>
            <a:ext cx="254846" cy="160233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3" name="Google Shape;1233;p40"/>
          <p:cNvSpPr/>
          <p:nvPr/>
        </p:nvSpPr>
        <p:spPr>
          <a:xfrm flipH="1">
            <a:off x="7451851" y="123437"/>
            <a:ext cx="1287291" cy="261000"/>
          </a:xfrm>
          <a:custGeom>
            <a:avLst/>
            <a:gdLst/>
            <a:ahLst/>
            <a:cxnLst/>
            <a:rect l="l" t="t" r="r" b="b"/>
            <a:pathLst>
              <a:path w="49866" h="10000" extrusionOk="0">
                <a:moveTo>
                  <a:pt x="38975" y="1529"/>
                </a:moveTo>
                <a:lnTo>
                  <a:pt x="38975" y="4140"/>
                </a:lnTo>
                <a:lnTo>
                  <a:pt x="13438" y="4140"/>
                </a:lnTo>
                <a:lnTo>
                  <a:pt x="13438" y="1529"/>
                </a:lnTo>
                <a:close/>
                <a:moveTo>
                  <a:pt x="40568" y="2039"/>
                </a:moveTo>
                <a:lnTo>
                  <a:pt x="43943" y="3758"/>
                </a:lnTo>
                <a:lnTo>
                  <a:pt x="43943" y="6114"/>
                </a:lnTo>
                <a:lnTo>
                  <a:pt x="40568" y="7834"/>
                </a:lnTo>
                <a:lnTo>
                  <a:pt x="40568" y="2039"/>
                </a:lnTo>
                <a:close/>
                <a:moveTo>
                  <a:pt x="38975" y="5732"/>
                </a:moveTo>
                <a:lnTo>
                  <a:pt x="38975" y="8343"/>
                </a:lnTo>
                <a:lnTo>
                  <a:pt x="13438" y="8343"/>
                </a:lnTo>
                <a:lnTo>
                  <a:pt x="13438" y="5732"/>
                </a:lnTo>
                <a:close/>
                <a:moveTo>
                  <a:pt x="3694" y="1"/>
                </a:moveTo>
                <a:cubicBezTo>
                  <a:pt x="1657" y="1"/>
                  <a:pt x="1" y="1593"/>
                  <a:pt x="1" y="3631"/>
                </a:cubicBezTo>
                <a:lnTo>
                  <a:pt x="1" y="6305"/>
                </a:lnTo>
                <a:cubicBezTo>
                  <a:pt x="1" y="8343"/>
                  <a:pt x="1657" y="9999"/>
                  <a:pt x="3694" y="9999"/>
                </a:cubicBezTo>
                <a:lnTo>
                  <a:pt x="39803" y="9999"/>
                </a:lnTo>
                <a:cubicBezTo>
                  <a:pt x="39931" y="9999"/>
                  <a:pt x="40058" y="9935"/>
                  <a:pt x="40122" y="9872"/>
                </a:cubicBezTo>
                <a:lnTo>
                  <a:pt x="49865" y="4968"/>
                </a:lnTo>
                <a:lnTo>
                  <a:pt x="40122" y="64"/>
                </a:lnTo>
                <a:cubicBezTo>
                  <a:pt x="40058" y="1"/>
                  <a:pt x="39931" y="1"/>
                  <a:pt x="398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22"/>
          <p:cNvSpPr/>
          <p:nvPr/>
        </p:nvSpPr>
        <p:spPr>
          <a:xfrm>
            <a:off x="6993560" y="11313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22"/>
          <p:cNvSpPr/>
          <p:nvPr/>
        </p:nvSpPr>
        <p:spPr>
          <a:xfrm>
            <a:off x="8428485" y="1138891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22"/>
          <p:cNvSpPr/>
          <p:nvPr/>
        </p:nvSpPr>
        <p:spPr>
          <a:xfrm>
            <a:off x="8379248" y="993098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22"/>
          <p:cNvSpPr/>
          <p:nvPr/>
        </p:nvSpPr>
        <p:spPr>
          <a:xfrm>
            <a:off x="7897064" y="1420526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22"/>
          <p:cNvSpPr/>
          <p:nvPr/>
        </p:nvSpPr>
        <p:spPr>
          <a:xfrm>
            <a:off x="8083481" y="1418990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22"/>
          <p:cNvSpPr/>
          <p:nvPr/>
        </p:nvSpPr>
        <p:spPr>
          <a:xfrm>
            <a:off x="7987213" y="1507628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2"/>
          <p:cNvSpPr/>
          <p:nvPr/>
        </p:nvSpPr>
        <p:spPr>
          <a:xfrm>
            <a:off x="7858864" y="1370089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22"/>
          <p:cNvSpPr/>
          <p:nvPr/>
        </p:nvSpPr>
        <p:spPr>
          <a:xfrm>
            <a:off x="7858864" y="1869785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86360" y="52705"/>
            <a:ext cx="8871585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HOÀN THIỆN SẢN 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PHẨM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6360" y="1563370"/>
            <a:ext cx="38119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Clr>
                <a:srgbClr val="FFFFFF"/>
              </a:buClr>
              <a:buSzPct val="120000"/>
              <a:buFont typeface="Arial" panose="020B0604020202020204" pitchFamily="34" charset="0"/>
              <a:buChar char="•"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Sử dụng giao thức </a:t>
            </a: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LG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ounded Rectangle 3"/>
          <p:cNvSpPr/>
          <p:nvPr/>
        </p:nvSpPr>
        <p:spPr>
          <a:xfrm>
            <a:off x="1187450" y="843280"/>
            <a:ext cx="1859915" cy="597535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8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THAY ĐỔI</a:t>
            </a:r>
            <a:endParaRPr lang="vi-VN" altLang="en-US" sz="28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850" y="3556000"/>
            <a:ext cx="6958965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buClr>
                <a:srgbClr val="FFFFFF"/>
              </a:buClr>
              <a:buSzPct val="120000"/>
              <a:buFont typeface="Arial" panose="020B0604020202020204" pitchFamily="34" charset="0"/>
              <a:buChar char="•"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Hoàn thiện chức năng cơ bản: 4 nút, </a:t>
            </a: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LCD,...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>
              <a:buClr>
                <a:srgbClr val="FFFFFF"/>
              </a:buClr>
              <a:buSzPct val="120000"/>
              <a:buFont typeface="Arial" panose="020B0604020202020204" pitchFamily="34" charset="0"/>
              <a:buChar char="•"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Hoàn thiện code 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>
              <a:buClr>
                <a:srgbClr val="FFFFFF"/>
              </a:buClr>
              <a:buSzPct val="120000"/>
              <a:buFont typeface="Arial" panose="020B0604020202020204" pitchFamily="34" charset="0"/>
              <a:buChar char="•"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Thiết kế mạch </a:t>
            </a: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PCB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l">
              <a:buClr>
                <a:srgbClr val="FFFFFF"/>
              </a:buClr>
              <a:buSzPct val="120000"/>
              <a:buFont typeface="Arial" panose="020B0604020202020204" pitchFamily="34" charset="0"/>
              <a:buChar char="•"/>
            </a:pP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70940" y="2764155"/>
            <a:ext cx="2759075" cy="597535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8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HOÀN </a:t>
            </a:r>
            <a:r>
              <a:rPr lang="vi-VN" altLang="en-US" sz="28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  <a:sym typeface="+mn-ea"/>
              </a:rPr>
              <a:t>THIỆN </a:t>
            </a:r>
            <a:endParaRPr lang="vi-VN" altLang="en-US" sz="28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924050" y="136461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bldLvl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1460" y="5143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MẠCH THU HỒNG 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NGOẠI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" name="Picture 100"/>
          <p:cNvPicPr/>
          <p:nvPr/>
        </p:nvPicPr>
        <p:blipFill>
          <a:blip r:embed="rId1"/>
          <a:srcRect b="10956"/>
          <a:stretch>
            <a:fillRect/>
          </a:stretch>
        </p:blipFill>
        <p:spPr>
          <a:xfrm>
            <a:off x="250825" y="843280"/>
            <a:ext cx="4326890" cy="238760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23215" y="2715260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800" b="1">
                <a:solidFill>
                  <a:schemeClr val="tx1"/>
                </a:solidFill>
              </a:rPr>
              <a:t>ESP8266</a:t>
            </a:r>
            <a:endParaRPr lang="vi-VN" altLang="en-US" sz="1800" b="1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r="18641"/>
          <a:stretch>
            <a:fillRect/>
          </a:stretch>
        </p:blipFill>
        <p:spPr>
          <a:xfrm>
            <a:off x="4860290" y="1537335"/>
            <a:ext cx="2161540" cy="1207770"/>
          </a:xfrm>
          <a:prstGeom prst="round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88535" y="986790"/>
            <a:ext cx="3706495" cy="53086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THƯ VIỆN SỬ DỤNG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788535" y="2929890"/>
            <a:ext cx="3706495" cy="53086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CODE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 t="12876" r="3887" b="18020"/>
          <a:stretch>
            <a:fillRect/>
          </a:stretch>
        </p:blipFill>
        <p:spPr>
          <a:xfrm>
            <a:off x="1331595" y="3507740"/>
            <a:ext cx="7755890" cy="145859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 animBg="1"/>
      <p:bldP spid="9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1135" y="771525"/>
            <a:ext cx="8641080" cy="41040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1460" y="5143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TÍN HIỆU THU ĐƯỢC VỚI ĐIỀU KHIỂN VSMART T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V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9317" b="8962"/>
          <a:stretch>
            <a:fillRect/>
          </a:stretch>
        </p:blipFill>
        <p:spPr>
          <a:xfrm>
            <a:off x="248285" y="1346835"/>
            <a:ext cx="8399780" cy="2368550"/>
          </a:xfrm>
          <a:prstGeom prst="round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331470" y="1376680"/>
            <a:ext cx="1365250" cy="2730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324485" y="1824355"/>
            <a:ext cx="2440305" cy="2813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324485" y="2315210"/>
            <a:ext cx="8248015" cy="119507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2123440" y="1345565"/>
            <a:ext cx="19297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vi-VN" altLang="en-US">
                <a:solidFill>
                  <a:srgbClr val="FF0000"/>
                </a:solidFill>
              </a:rPr>
              <a:t>GIAO THỨC NEC</a:t>
            </a:r>
            <a:endParaRPr lang="vi-VN" altLang="en-US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131820" y="1811655"/>
            <a:ext cx="19297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vi-VN" altLang="en-US">
                <a:solidFill>
                  <a:schemeClr val="tx1"/>
                </a:solidFill>
              </a:rPr>
              <a:t>HEXA CODE</a:t>
            </a:r>
            <a:endParaRPr lang="vi-VN" altLang="en-US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31470" y="3579495"/>
            <a:ext cx="19297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vi-VN" altLang="en-US">
                <a:solidFill>
                  <a:srgbClr val="002060"/>
                </a:solidFill>
              </a:rPr>
              <a:t>RAW DATA</a:t>
            </a:r>
            <a:endParaRPr lang="vi-VN" altLang="en-US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7" grpId="0" animBg="1"/>
      <p:bldP spid="100" grpId="0"/>
      <p:bldP spid="7" grpId="1" animBg="1"/>
      <p:bldP spid="100" grpId="1"/>
      <p:bldP spid="5" grpId="0" animBg="1"/>
      <p:bldP spid="9" grpId="0"/>
      <p:bldP spid="5" grpId="1" animBg="1"/>
      <p:bldP spid="9" grpId="1"/>
      <p:bldP spid="10" grpId="0"/>
      <p:bldP spid="6" grpId="0" animBg="1"/>
      <p:bldP spid="10" grpId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Text Box 99"/>
          <p:cNvSpPr txBox="1"/>
          <p:nvPr/>
        </p:nvSpPr>
        <p:spPr>
          <a:xfrm>
            <a:off x="1256030" y="843280"/>
            <a:ext cx="5080000" cy="4184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0xAF5708F						0xAF548B7						0xAF558A7						0xAF5D827						0xAF5B44B						0xAF5BC43						0xAF518E7						0xAF59867						0xAF5FC03						0xAF52CD3			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960245" y="843280"/>
            <a:ext cx="5080000" cy="4184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OK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				ONL/OFF						UP						DOWN						LEFT						RIGHT						VOL +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VOL -					BACK					HOME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84275" y="751205"/>
            <a:ext cx="2736215" cy="434848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55395" y="339090"/>
            <a:ext cx="2428875" cy="32385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Vsmart Tivi</a:t>
            </a:r>
            <a:endParaRPr lang="vi-VN" altLang="en-US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80990" y="267335"/>
            <a:ext cx="2072640" cy="32385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LG2 (28bit)</a:t>
            </a:r>
            <a:endParaRPr lang="vi-VN" altLang="en-US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4786630" y="843280"/>
            <a:ext cx="5080000" cy="46158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0x8808844 			   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0x8808844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	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0x8808945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	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0x8808A46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	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0x8808B47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	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0x8808C48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	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0x8808D49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	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0x8808E4A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	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0x8808F4B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		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0x880084C 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368415" y="769620"/>
            <a:ext cx="5080000" cy="5692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Power: On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Power: On, Temp: 2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3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C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Power: On, Temp: 2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4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Power: On,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Temp: 2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5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Power: On,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Temp: 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26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Power: On, Temp: 2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7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Power: On, Temp: 2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8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Power: On, Temp: 2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9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Power: On, Temp: </a:t>
            </a:r>
            <a:r>
              <a:rPr lang="vi-VN" alt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30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Power: Off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619625" y="654685"/>
            <a:ext cx="3831590" cy="4445635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21" grpId="0"/>
      <p:bldP spid="22" grpId="0" bldLvl="0" animBg="1"/>
      <p:bldP spid="23" grpId="0" bldLvl="0" animBg="1"/>
      <p:bldP spid="100" grpId="1"/>
      <p:bldP spid="21" grpId="1"/>
      <p:bldP spid="22" grpId="1" animBg="1"/>
      <p:bldP spid="23" grpId="1" animBg="1"/>
      <p:bldP spid="29" grpId="0" bldLvl="0" animBg="1"/>
      <p:bldP spid="27" grpId="0"/>
      <p:bldP spid="28" grpId="0"/>
      <p:bldP spid="24" grpId="0" bldLvl="0" animBg="1"/>
      <p:bldP spid="29" grpId="1" animBg="1"/>
      <p:bldP spid="27" grpId="1"/>
      <p:bldP spid="28" grpId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2095" y="4127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LG 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REMOTE PROTOCOL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Rounded Rectangle 13"/>
          <p:cNvSpPr/>
          <p:nvPr/>
        </p:nvSpPr>
        <p:spPr>
          <a:xfrm>
            <a:off x="5426710" y="897890"/>
            <a:ext cx="4270375" cy="403288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LG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REMOTE PROTOCOL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59 giá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trị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HEADER: 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          xung 3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300 us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          nghỉ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9900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us 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Bit 1: xung 4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80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us 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          nghỉ 4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80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us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Bit 0: xung 4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80 us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          nghỉ 1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480 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us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  <a:p>
            <a:pPr algn="l"/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- Kết thúc: xung 4</a:t>
            </a:r>
            <a:r>
              <a:rPr lang="vi-VN" altLang="en-US" sz="24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80us</a:t>
            </a:r>
            <a:endParaRPr lang="vi-VN" altLang="en-US" sz="24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72110" y="1203325"/>
            <a:ext cx="2207260" cy="46355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8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RAW </a:t>
            </a:r>
            <a:r>
              <a:rPr lang="vi-VN" altLang="en-US" sz="2800">
                <a:solidFill>
                  <a:schemeClr val="bg1"/>
                </a:solidFill>
                <a:latin typeface="Roboto Black" panose="02000000000000000000" charset="0"/>
                <a:cs typeface="Roboto Black" panose="02000000000000000000" charset="0"/>
              </a:rPr>
              <a:t>DATA</a:t>
            </a:r>
            <a:endParaRPr lang="vi-VN" altLang="en-US" sz="2800">
              <a:solidFill>
                <a:schemeClr val="bg1"/>
              </a:solidFill>
              <a:latin typeface="Roboto Black" panose="02000000000000000000" charset="0"/>
              <a:cs typeface="Roboto Black" panose="020000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849120"/>
            <a:ext cx="5462270" cy="273494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14" grpId="0" bldLvl="0" animBg="1"/>
      <p:bldP spid="1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1460" y="5270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MẠCH PHÁT HỒNG 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NGOẠI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99795" y="843280"/>
            <a:ext cx="7385050" cy="4175760"/>
          </a:xfrm>
          <a:prstGeom prst="round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/>
          <p:nvPr>
            <p:ph type="ctrTitle"/>
          </p:nvPr>
        </p:nvSpPr>
        <p:spPr>
          <a:xfrm>
            <a:off x="251460" y="52705"/>
            <a:ext cx="8520430" cy="6419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noFill/>
            <a:prstDash val="dashDot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>
                <a:solidFill>
                  <a:schemeClr val="accent1"/>
                </a:solidFill>
                <a:sym typeface="+mn-ea"/>
              </a:rPr>
              <a:t>MẠCH PHÁT HỒNG </a:t>
            </a:r>
            <a:r>
              <a:rPr lang="vi-VN" altLang="en-US" sz="2800">
                <a:solidFill>
                  <a:schemeClr val="accent1"/>
                </a:solidFill>
                <a:sym typeface="+mn-ea"/>
              </a:rPr>
              <a:t>NGOẠI</a:t>
            </a:r>
            <a:endParaRPr lang="vi-VN" altLang="en-US" sz="2800">
              <a:solidFill>
                <a:schemeClr val="accent1"/>
              </a:solidFill>
              <a:sym typeface="+mn-ea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62718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55015" y="822960"/>
            <a:ext cx="2774315" cy="3331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380" y="822960"/>
            <a:ext cx="2733675" cy="33324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1330960" y="4379595"/>
            <a:ext cx="16014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>
              <a:buClr>
                <a:srgbClr val="FFFFFF"/>
              </a:buClr>
              <a:buSzPct val="120000"/>
              <a:buFont typeface="Arial" panose="020B0604020202020204" pitchFamily="34" charset="0"/>
              <a:buNone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Mặt </a:t>
            </a: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trước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362065" y="4379595"/>
            <a:ext cx="13195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>
              <a:buClr>
                <a:srgbClr val="FFFFFF"/>
              </a:buClr>
              <a:buSzPct val="120000"/>
              <a:buFont typeface="Arial" panose="020B0604020202020204" pitchFamily="34" charset="0"/>
              <a:buNone/>
            </a:pP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Mặt </a:t>
            </a:r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sau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1842</Words>
  <Application>WPS Presentation</Application>
  <PresentationFormat/>
  <Paragraphs>192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SimSun</vt:lpstr>
      <vt:lpstr>Wingdings</vt:lpstr>
      <vt:lpstr>Arial</vt:lpstr>
      <vt:lpstr>Roboto Black</vt:lpstr>
      <vt:lpstr>Bree Serif</vt:lpstr>
      <vt:lpstr>AmdtSymbols</vt:lpstr>
      <vt:lpstr>Roboto Light</vt:lpstr>
      <vt:lpstr>Roboto Mono Thin</vt:lpstr>
      <vt:lpstr>AMGDT</vt:lpstr>
      <vt:lpstr>Didact Gothic</vt:lpstr>
      <vt:lpstr>Roboto Thin</vt:lpstr>
      <vt:lpstr>Wide Latin</vt:lpstr>
      <vt:lpstr>Times New Roman</vt:lpstr>
      <vt:lpstr>Roboto Black</vt:lpstr>
      <vt:lpstr>Microsoft YaHei</vt:lpstr>
      <vt:lpstr>Arial Unicode MS</vt:lpstr>
      <vt:lpstr>WEB PROPOSAL</vt:lpstr>
      <vt:lpstr>THIẾT KẾ VÀ LẬP TRÌNH  BỘ GIẢ LẬP ĐIỀU KHIỂN   TỪ XA ĐIỀU HÒA NHIỆT ĐỘ</vt:lpstr>
      <vt:lpstr>PowerPoint 演示文稿</vt:lpstr>
      <vt:lpstr>HOÀN THIỆN SẢN PHẨM</vt:lpstr>
      <vt:lpstr>MẠCH THU HỒNG NGOẠI</vt:lpstr>
      <vt:lpstr>TÍN HIỆU THU ĐƯỢC VỚI ĐIỀU KHIỂN VSMART TV</vt:lpstr>
      <vt:lpstr>PowerPoint 演示文稿</vt:lpstr>
      <vt:lpstr>LG REMOTE PROTOCOL</vt:lpstr>
      <vt:lpstr>MẠCH PHÁT HỒNG NGOẠI</vt:lpstr>
      <vt:lpstr>MẠCH PHÁT HỒNG NGOẠI</vt:lpstr>
      <vt:lpstr>MẠCH PHÁT HỒNG NGOẠI</vt:lpstr>
      <vt:lpstr>LƯU ĐỒ THUẬT TOÁN LẬP TRÌNH NÚT ON/OFF</vt:lpstr>
      <vt:lpstr>LẬP TRÌNH NÚT ON</vt:lpstr>
      <vt:lpstr>LƯU ĐỒ THUẬT TOÁN LẬP TRÌNH NÚT VOL-/VOL+</vt:lpstr>
      <vt:lpstr>GỬI THÔNG TIN NHIỆT ĐỘ (B2)</vt:lpstr>
      <vt:lpstr>LẬP TRÌNH NÚT VOL-</vt:lpstr>
      <vt:lpstr>THANKS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VÀ LẬP TRÌNH  BỘ GIẢ LẬP ĐIỀU KHIỂN   TỪ XA ĐIỀU HÒA NHIỆT ĐỘ</dc:title>
  <dc:creator/>
  <cp:lastModifiedBy>Admin PC</cp:lastModifiedBy>
  <cp:revision>23</cp:revision>
  <dcterms:created xsi:type="dcterms:W3CDTF">2023-06-23T16:06:00Z</dcterms:created>
  <dcterms:modified xsi:type="dcterms:W3CDTF">2023-08-13T09:44:20Z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BEC398C958B84C3394C2FAFAC158DB3C</vt:lpwstr>
  </property>
  <property fmtid="{D5CDD505-2E9C-101B-9397-08002B2CF9AE}" pid="3" name="KSOProductBuildVer">
    <vt:lpwstr>1033-12.2.0.13110</vt:lpwstr>
  </property>
</Properties>
</file>